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fad57cbece4bce" /><Relationship Type="http://schemas.openxmlformats.org/officeDocument/2006/relationships/extended-properties" Target="/docProps/app.xml" Id="Rb08d7b30666545c4" /><Relationship Type="http://schemas.openxmlformats.org/officeDocument/2006/relationships/officeDocument" Target="/ppt/presentation.xml" Id="R2b98f50a04b14d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6a57a823424e14"/>
  </p:sldMasterIdLst>
  <p:notesMasterIdLst>
    <p:notesMasterId xmlns:r="http://schemas.openxmlformats.org/officeDocument/2006/relationships" r:id="Rdb99bd5742dd45ba"/>
  </p:notesMasterIdLst>
  <p:sldIdLst>
    <p:sldId xmlns:r="http://schemas.openxmlformats.org/officeDocument/2006/relationships" id="256" r:id="R6dd80bb412ec4016"/>
    <p:sldId xmlns:r="http://schemas.openxmlformats.org/officeDocument/2006/relationships" id="257" r:id="R840290808fc74bdc"/>
    <p:sldId xmlns:r="http://schemas.openxmlformats.org/officeDocument/2006/relationships" id="258" r:id="Rd9d30e58779d4071"/>
    <p:sldId xmlns:r="http://schemas.openxmlformats.org/officeDocument/2006/relationships" id="259" r:id="R074766df237d4a71"/>
    <p:sldId xmlns:r="http://schemas.openxmlformats.org/officeDocument/2006/relationships" id="260" r:id="R7cc83a3c04fe4a8f"/>
    <p:sldId xmlns:r="http://schemas.openxmlformats.org/officeDocument/2006/relationships" id="261" r:id="R37356d90d86e4224"/>
    <p:sldId xmlns:r="http://schemas.openxmlformats.org/officeDocument/2006/relationships" id="262" r:id="R09fb92991f6a4245"/>
    <p:sldId xmlns:r="http://schemas.openxmlformats.org/officeDocument/2006/relationships" id="263" r:id="Rb897c3a0f19e47fe"/>
    <p:sldId xmlns:r="http://schemas.openxmlformats.org/officeDocument/2006/relationships" id="264" r:id="R788dbfcf40ba49f0"/>
    <p:sldId xmlns:r="http://schemas.openxmlformats.org/officeDocument/2006/relationships" id="265" r:id="R5fc76e41398e4f26"/>
    <p:sldId xmlns:r="http://schemas.openxmlformats.org/officeDocument/2006/relationships" id="266" r:id="R71b374c292f146e1"/>
    <p:sldId xmlns:r="http://schemas.openxmlformats.org/officeDocument/2006/relationships" id="267" r:id="Re265eda0e08a4234"/>
    <p:sldId xmlns:r="http://schemas.openxmlformats.org/officeDocument/2006/relationships" id="268" r:id="R9afb16c0d53b442a"/>
    <p:sldId xmlns:r="http://schemas.openxmlformats.org/officeDocument/2006/relationships" id="269" r:id="R2f18b87558a146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66de3034dd4d77" /><Relationship Type="http://schemas.openxmlformats.org/officeDocument/2006/relationships/slideMaster" Target="/ppt/slideMasters/slideMaster1.xml" Id="Rb66a57a823424e14" /><Relationship Type="http://schemas.openxmlformats.org/officeDocument/2006/relationships/notesMaster" Target="/ppt/notesMasters/notesMaster1.xml" Id="Rdb99bd5742dd45ba" /><Relationship Type="http://schemas.openxmlformats.org/officeDocument/2006/relationships/presProps" Target="/ppt/presProps.xml" Id="Reb081d870537486d" /><Relationship Type="http://schemas.openxmlformats.org/officeDocument/2006/relationships/tableStyles" Target="/ppt/tableStyles.xml" Id="Rd98b9d1ae53f4c66" /><Relationship Type="http://schemas.openxmlformats.org/officeDocument/2006/relationships/slide" Target="/ppt/slides/slide1.xml" Id="R6dd80bb412ec4016" /><Relationship Type="http://schemas.openxmlformats.org/officeDocument/2006/relationships/slide" Target="/ppt/slides/slide2.xml" Id="R840290808fc74bdc" /><Relationship Type="http://schemas.openxmlformats.org/officeDocument/2006/relationships/slide" Target="/ppt/slides/slide3.xml" Id="Rd9d30e58779d4071" /><Relationship Type="http://schemas.openxmlformats.org/officeDocument/2006/relationships/slide" Target="/ppt/slides/slide4.xml" Id="R074766df237d4a71" /><Relationship Type="http://schemas.openxmlformats.org/officeDocument/2006/relationships/slide" Target="/ppt/slides/slide5.xml" Id="R7cc83a3c04fe4a8f" /><Relationship Type="http://schemas.openxmlformats.org/officeDocument/2006/relationships/slide" Target="/ppt/slides/slide6.xml" Id="R37356d90d86e4224" /><Relationship Type="http://schemas.openxmlformats.org/officeDocument/2006/relationships/slide" Target="/ppt/slides/slide7.xml" Id="R09fb92991f6a4245" /><Relationship Type="http://schemas.openxmlformats.org/officeDocument/2006/relationships/slide" Target="/ppt/slides/slide8.xml" Id="Rb897c3a0f19e47fe" /><Relationship Type="http://schemas.openxmlformats.org/officeDocument/2006/relationships/slide" Target="/ppt/slides/slide9.xml" Id="R788dbfcf40ba49f0" /><Relationship Type="http://schemas.openxmlformats.org/officeDocument/2006/relationships/slide" Target="/ppt/slides/slide10.xml" Id="R5fc76e41398e4f26" /><Relationship Type="http://schemas.openxmlformats.org/officeDocument/2006/relationships/slide" Target="/ppt/slides/slide11.xml" Id="R71b374c292f146e1" /><Relationship Type="http://schemas.openxmlformats.org/officeDocument/2006/relationships/slide" Target="/ppt/slides/slide12.xml" Id="Re265eda0e08a4234" /><Relationship Type="http://schemas.openxmlformats.org/officeDocument/2006/relationships/slide" Target="/ppt/slides/slide13.xml" Id="R9afb16c0d53b442a" /><Relationship Type="http://schemas.openxmlformats.org/officeDocument/2006/relationships/slide" Target="/ppt/slides/slide14.xml" Id="R2f18b87558a146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5d4f18bb6f4f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b866508ae74c4d" /><Relationship Type="http://schemas.openxmlformats.org/officeDocument/2006/relationships/notesMaster" Target="/ppt/notesMasters/notesMaster1.xml" Id="Ra6eab04114c744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365cf7e029487c" /><Relationship Type="http://schemas.openxmlformats.org/officeDocument/2006/relationships/notesMaster" Target="/ppt/notesMasters/notesMaster1.xml" Id="Rb1f78f45a3bc45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1d30602bf44b26" /><Relationship Type="http://schemas.openxmlformats.org/officeDocument/2006/relationships/notesMaster" Target="/ppt/notesMasters/notesMaster1.xml" Id="R0d9e6ff92e6740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133c3951ac4b04" /><Relationship Type="http://schemas.openxmlformats.org/officeDocument/2006/relationships/notesMaster" Target="/ppt/notesMasters/notesMaster1.xml" Id="R0eb53ea8d6eb41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fa677274e84065" /><Relationship Type="http://schemas.openxmlformats.org/officeDocument/2006/relationships/notesMaster" Target="/ppt/notesMasters/notesMaster1.xml" Id="Rcc78396329a04b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af652632c144ab" /><Relationship Type="http://schemas.openxmlformats.org/officeDocument/2006/relationships/notesMaster" Target="/ppt/notesMasters/notesMaster1.xml" Id="R50b169a7265b402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e6980c1a9b4263" /><Relationship Type="http://schemas.openxmlformats.org/officeDocument/2006/relationships/notesMaster" Target="/ppt/notesMasters/notesMaster1.xml" Id="Re2218b9baa62494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909478bc274e1a" /><Relationship Type="http://schemas.openxmlformats.org/officeDocument/2006/relationships/notesMaster" Target="/ppt/notesMasters/notesMaster1.xml" Id="Rc8ae4e2a0cfc4d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610563ba3f40ba" /><Relationship Type="http://schemas.openxmlformats.org/officeDocument/2006/relationships/notesMaster" Target="/ppt/notesMasters/notesMaster1.xml" Id="Re1d97128432546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5f7fde5646941d5" /><Relationship Type="http://schemas.openxmlformats.org/officeDocument/2006/relationships/notesMaster" Target="/ppt/notesMasters/notesMaster1.xml" Id="Rfdfc773006354e4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ef7d6752c024261" /><Relationship Type="http://schemas.openxmlformats.org/officeDocument/2006/relationships/notesMaster" Target="/ppt/notesMasters/notesMaster1.xml" Id="Rc71b5ee03cbf472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e9331be7c454052" /><Relationship Type="http://schemas.openxmlformats.org/officeDocument/2006/relationships/notesMaster" Target="/ppt/notesMasters/notesMaster1.xml" Id="R6763682664f74c5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aa2079e5eb7473f" /><Relationship Type="http://schemas.openxmlformats.org/officeDocument/2006/relationships/notesMaster" Target="/ppt/notesMasters/notesMaster1.xml" Id="R69a3b69e0dcd4da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7d52f7bfdc4f2a" /><Relationship Type="http://schemas.openxmlformats.org/officeDocument/2006/relationships/notesMaster" Target="/ppt/notesMasters/notesMaster1.xml" Id="R54562db1708341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1、4、9 章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原型截图：E:\Develop\ruoyi-plus-uniapp\xiangbai_eldercare\docs\prototypes\xiangbai-eldercare\screenshot-archive\2026-09-29-v2\customer\C01-home-normal.png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1、4、5 章</a:t>
            </a:r>
          </a:p>
          <a:p xmlns:a="http://schemas.openxmlformats.org/drawingml/2006/main">
            <a:r>
              <a:t>原型截图：无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5 章“服务产品、预设套餐与服务方案”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pc\P03-packages-detail.png；E:\Develop\ruoyi-plus-uniapp\xiangbai_eldercare\docs\prototypes\xiangbai-eldercare\screenshot-archive\2026-09-29-v2\pc\P11-plans-detail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2、9 章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pc\P01-dashboard-normal.png；E:\Develop\ruoyi-plus-uniapp\xiangbai_eldercare\docs\prototypes\xiangbai-eldercare\screenshot-archive\2026-09-29-v2\wecom\M01-home-normal.png；E:\Develop\ruoyi-plus-uniapp\xiangbai_eldercare\docs\prototypes\xiangbai-eldercare\screenshot-archive\2026-09-29-v2\customer\C03-mine-normal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4 章及第 9.3 节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原型截图：E:\Develop\ruoyi-plus-uniapp\xiangbai_eldercare\docs\prototypes\xiangbai-eldercare\screenshot-archive\2026-09-29-v2\pc\P09-leads-detail.png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5 章“照护评估”“评估项、评估模板与评估报告”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pc\P06-templates-detail.png；E:\Develop\ruoyi-plus-uniapp\xiangbai_eldercare\docs\prototypes\xiangbai-eldercare\screenshot-archive\2026-09-29-v2\pc\P07-reports-detail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4 章及第 5 章“订单、服务权益与加购”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原型截图：E:\Develop\ruoyi-plus-uniapp\xiangbai_eldercare\docs\prototypes\xiangbai-eldercare\screenshot-archive\2026-09-29-v2\pc\P12-orders-detail.png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5 章“护理工休假、单次预约与派工”“单次核销”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pc\P13-work-orders-detail.png；E:\Develop\ruoyi-plus-uniapp\xiangbai_eldercare\docs\prototypes\xiangbai-eldercare\screenshot-archive\2026-09-29-v2\pc\P12-orders-redeem-form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业务依据：本轮客户确认。界面参考客户提供的企业微信会话侧边栏截图，结合香柏爱老院的客户档案、订单、跟进记录及评估方案入口绘制；此图为演示原型，并非已上线系统截图。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2 章及第 9.2 节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wecom\M02-work-pending-normal.png；E:\Develop\ruoyi-plus-uniapp\xiangbai_eldercare\docs\prototypes\xiangbai-eldercare\screenshot-archive\2026-09-29-v2\wecom\M03-work-detail-pending-normal.png；E:\Develop\ruoyi-plus-uniapp\xiangbai_eldercare\docs\prototypes\xiangbai-eldercare\screenshot-archive\2026-09-29-v2\wecom\M03-work-detail-started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4 章及第 5 章“单次核销”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wecom\M03-work-detail-started-bottom.png；E:\Develop\ruoyi-plus-uniapp\xiangbai_eldercare\docs\prototypes\xiangbai-eldercare\screenshot-archive\2026-09-29-v2\wecom\M03-work-detail-completed-bottom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4 章及第 9.1 节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customer\C04-service-l1-normal.png；E:\Develop\ruoyi-plus-uniapp\xiangbai_eldercare\docs\prototypes\xiangbai-eldercare\screenshot-archive\2026-09-29-v2\customer\C05-inquiry-normal.png；E:\Develop\ruoyi-plus-uniapp\xiangbai_eldercare\docs\prototypes\xiangbai-eldercare\screenshot-archive\2026-09-29-v2\customer\C06-application-submitted-normal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4 章及第 9.1 节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customer\C07-plan-normal.png；E:\Develop\ruoyi-plus-uniapp\xiangbai_eldercare\docs\prototypes\xiangbai-eldercare\screenshot-archive\2026-09-29-v2\customer\C08-order-new-unpaid.png；E:\Develop\ruoyi-plus-uniapp\xiangbai_eldercare\docs\prototypes\xiangbai-eldercare\screenshot-archive\2026-09-29-v2\customer\C08-order-new-paid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业务依据：E:\Develop\ruoyi-plus-uniapp\xiangbai_eldercare\docs\requirements\香柏爱老院-需求说明书.md；第 4 章及第 9.1 节</a:t>
            </a:r>
          </a:p>
          <a:p xmlns:a="http://schemas.openxmlformats.org/drawingml/2006/main">
            <a:r>
              <a:t>原型截图：E:\Develop\ruoyi-plus-uniapp\xiangbai_eldercare\docs\prototypes\xiangbai-eldercare\screenshot-archive\2026-09-29-v2\customer\C08-order-current-bottom.png；E:\Develop\ruoyi-plus-uniapp\xiangbai_eldercare\docs\prototypes\xiangbai-eldercare\screenshot-archive\2026-09-29-v2\customer\C13-schedule-normal.png；E:\Develop\ruoyi-plus-uniapp\xiangbai_eldercare\docs\prototypes\xiangbai-eldercare\screenshot-archive\2026-09-29-v2\customer\C14-reviews-normal.png</a:t>
            </a:r>
          </a:p>
          <a:p xmlns:a="http://schemas.openxmlformats.org/drawingml/2006/main">
            <a:r>
              <a:t>界面和示例数据仅用于说明拟议业务流程，不代表系统已上线或最终报价。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bd7b2363b748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aa42d0f52e4e02" /><Relationship Type="http://schemas.openxmlformats.org/officeDocument/2006/relationships/slideLayout" Target="/ppt/slideLayouts/slideLayout1.xml" Id="R4f40d185f02f47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40d185f02f47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583a5e3bb4d9b" /><Relationship Type="http://schemas.openxmlformats.org/officeDocument/2006/relationships/image" Target="/ppt/media/image.png" Id="Rdfad5de5f4814b8e" /><Relationship Type="http://schemas.openxmlformats.org/officeDocument/2006/relationships/notesSlide" Target="/ppt/notesSlides/notesSlide1.xml" Id="R6140b4ea50604b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45576d53545d5" /><Relationship Type="http://schemas.openxmlformats.org/officeDocument/2006/relationships/notesSlide" Target="/ppt/notesSlides/notesSlide2.xml" Id="Re7be8bf43bd940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36ec398aa645bf" /><Relationship Type="http://schemas.openxmlformats.org/officeDocument/2006/relationships/image" Target="/ppt/media/image2.png" Id="R9182899dd35e469c" /><Relationship Type="http://schemas.openxmlformats.org/officeDocument/2006/relationships/image" Target="/ppt/media/image3.png" Id="R52a842dfc7e44f13" /><Relationship Type="http://schemas.openxmlformats.org/officeDocument/2006/relationships/notesSlide" Target="/ppt/notesSlides/notesSlide3.xml" Id="R12637a6b9d914b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4adaf123b243a2" /><Relationship Type="http://schemas.openxmlformats.org/officeDocument/2006/relationships/image" Target="/ppt/media/image4.png" Id="Rafba1014bc094301" /><Relationship Type="http://schemas.openxmlformats.org/officeDocument/2006/relationships/image" Target="/ppt/media/image5.png" Id="Rc644b37e7f134ec4" /><Relationship Type="http://schemas.openxmlformats.org/officeDocument/2006/relationships/image" Target="/ppt/media/image6.png" Id="R2e3c075bb8564a0a" /><Relationship Type="http://schemas.openxmlformats.org/officeDocument/2006/relationships/notesSlide" Target="/ppt/notesSlides/notesSlide4.xml" Id="Rc9a70187887942d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4a48994e24563" /><Relationship Type="http://schemas.openxmlformats.org/officeDocument/2006/relationships/image" Target="/ppt/media/image7.png" Id="R85e9b96dd64047e5" /><Relationship Type="http://schemas.openxmlformats.org/officeDocument/2006/relationships/notesSlide" Target="/ppt/notesSlides/notesSlide5.xml" Id="R0b8b11718d5f48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166a8146a445a" /><Relationship Type="http://schemas.openxmlformats.org/officeDocument/2006/relationships/image" Target="/ppt/media/image8.png" Id="Rfb076fc5458140dc" /><Relationship Type="http://schemas.openxmlformats.org/officeDocument/2006/relationships/image" Target="/ppt/media/image9.png" Id="R29ddf205099c4136" /><Relationship Type="http://schemas.openxmlformats.org/officeDocument/2006/relationships/notesSlide" Target="/ppt/notesSlides/notesSlide6.xml" Id="Rfd0d5a786fae4e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73695975e4e28" /><Relationship Type="http://schemas.openxmlformats.org/officeDocument/2006/relationships/image" Target="/ppt/media/image10.png" Id="R4e77e8d8e06745d6" /><Relationship Type="http://schemas.openxmlformats.org/officeDocument/2006/relationships/notesSlide" Target="/ppt/notesSlides/notesSlide7.xml" Id="R1e2dffea837c47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c207e1d0f437f" /><Relationship Type="http://schemas.openxmlformats.org/officeDocument/2006/relationships/image" Target="/ppt/media/image11.png" Id="R786fd00f400a4543" /><Relationship Type="http://schemas.openxmlformats.org/officeDocument/2006/relationships/image" Target="/ppt/media/image12.png" Id="R53dcac20f1814c3d" /><Relationship Type="http://schemas.openxmlformats.org/officeDocument/2006/relationships/notesSlide" Target="/ppt/notesSlides/notesSlide8.xml" Id="R9845c2b927a046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238b9133c4839" /><Relationship Type="http://schemas.openxmlformats.org/officeDocument/2006/relationships/image" Target="/ppt/media/image13.png" Id="Ra54eb6fc8d4f4eda" /><Relationship Type="http://schemas.openxmlformats.org/officeDocument/2006/relationships/notesSlide" Target="/ppt/notesSlides/notesSlide9.xml" Id="R026d3fc279b74cb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c820f712214ce5" /><Relationship Type="http://schemas.openxmlformats.org/officeDocument/2006/relationships/image" Target="/ppt/media/image14.png" Id="Rf287dd40e8ed41d6" /><Relationship Type="http://schemas.openxmlformats.org/officeDocument/2006/relationships/image" Target="/ppt/media/image15.png" Id="R12bb636cf41048b9" /><Relationship Type="http://schemas.openxmlformats.org/officeDocument/2006/relationships/image" Target="/ppt/media/image16.png" Id="R5113b72191c34840" /><Relationship Type="http://schemas.openxmlformats.org/officeDocument/2006/relationships/notesSlide" Target="/ppt/notesSlides/notesSlide10.xml" Id="R4ff32bf0e3d748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d5c2fbee84e82" /><Relationship Type="http://schemas.openxmlformats.org/officeDocument/2006/relationships/image" Target="/ppt/media/image17.png" Id="R33d388745bb94576" /><Relationship Type="http://schemas.openxmlformats.org/officeDocument/2006/relationships/image" Target="/ppt/media/image18.png" Id="R0daf30aa6e054fc3" /><Relationship Type="http://schemas.openxmlformats.org/officeDocument/2006/relationships/notesSlide" Target="/ppt/notesSlides/notesSlide11.xml" Id="R617e30237c5b45d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777d1297744d2" /><Relationship Type="http://schemas.openxmlformats.org/officeDocument/2006/relationships/image" Target="/ppt/media/image19.png" Id="R5ee00b82a7454d06" /><Relationship Type="http://schemas.openxmlformats.org/officeDocument/2006/relationships/image" Target="/ppt/media/image20.png" Id="R5b10a33f7874455e" /><Relationship Type="http://schemas.openxmlformats.org/officeDocument/2006/relationships/image" Target="/ppt/media/image21.png" Id="R9dc255e1851f4717" /><Relationship Type="http://schemas.openxmlformats.org/officeDocument/2006/relationships/notesSlide" Target="/ppt/notesSlides/notesSlide12.xml" Id="Rf15eb6216f4a439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bbabe9cca4bce" /><Relationship Type="http://schemas.openxmlformats.org/officeDocument/2006/relationships/image" Target="/ppt/media/image22.png" Id="Rcf4d5dd1910f43eb" /><Relationship Type="http://schemas.openxmlformats.org/officeDocument/2006/relationships/image" Target="/ppt/media/image23.png" Id="R276abbc4d69e4169" /><Relationship Type="http://schemas.openxmlformats.org/officeDocument/2006/relationships/image" Target="/ppt/media/image24.png" Id="R02ed56dbbfe8482a" /><Relationship Type="http://schemas.openxmlformats.org/officeDocument/2006/relationships/notesSlide" Target="/ppt/notesSlides/notesSlide13.xml" Id="R9b58fb389602402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c3c50a9d04ca7" /><Relationship Type="http://schemas.openxmlformats.org/officeDocument/2006/relationships/image" Target="/ppt/media/image25.png" Id="R2f5bc6cec95c49ad" /><Relationship Type="http://schemas.openxmlformats.org/officeDocument/2006/relationships/image" Target="/ppt/media/image26.png" Id="R2752db9a025c41ae" /><Relationship Type="http://schemas.openxmlformats.org/officeDocument/2006/relationships/image" Target="/ppt/media/image27.png" Id="R51adedd889934b7d" /><Relationship Type="http://schemas.openxmlformats.org/officeDocument/2006/relationships/notesSlide" Target="/ppt/notesSlides/notesSlide14.xml" Id="Rc984b0c4fae449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3F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81391F-8D43-4826-A446-573CB75A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E8D8C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E8D8C3"/>
                </a:solidFill>
                <a:latin typeface="Microsoft YaHei"/>
                <a:ea typeface="Microsoft YaHei"/>
                <a:cs typeface="Microsoft YaHei"/>
              </a:rPr>
              <a:t>香柏爱老院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AF24BD-DEC6-46F2-B38A-41FB824D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81150"/>
            <a:ext cx="7334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居家养老服务系统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0D0184-FE1F-4D2B-8F87-FF101D26C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666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6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第二版业务方案汇报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381D8-F273-4EAD-80BA-E28E7115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95675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E7EF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E7EFE9"/>
                </a:solidFill>
                <a:latin typeface="Microsoft YaHei"/>
                <a:ea typeface="Microsoft YaHei"/>
                <a:cs typeface="Microsoft YaHei"/>
              </a:rPr>
              <a:t>围绕管理、执行和客户三端，说明从咨询到长期服务的使用过程。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117B8-B6E8-486A-87E2-114F2527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62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E8D8C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E8D8C3"/>
                </a:solidFill>
                <a:latin typeface="Microsoft YaHei"/>
                <a:ea typeface="Microsoft YaHei"/>
                <a:cs typeface="Microsoft YaHei"/>
              </a:rPr>
              <a:t>2026 年 9 月  ·  交互原型示意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ad5de5f4814b8e"/>
          <a:stretch xmlns:a="http://schemas.openxmlformats.org/drawingml/2006/main"/>
        </p:blipFill>
        <p:spPr>
          <a:xfrm xmlns:a="http://schemas.openxmlformats.org/drawingml/2006/main">
            <a:off x="8810625" y="691399"/>
            <a:ext cx="2428875" cy="526565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201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A71A11-2FF6-48C6-AC28-074E9266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业务总览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07565C-3C0E-473D-AC19-8BDE8ED2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从咨询到长期服务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71040-9D89-4AE0-B276-6C9BFA5D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先确认老人需要什么，再安排每一次上门。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8DF68E-902D-429F-9BC7-DB7284F5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77EE14-38DA-43B1-8E35-871CA553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10C94-FC71-431A-95D5-04F7BC0AD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343150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2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09C96D-F587-479E-AC74-2FB17277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30575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浏览咨询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BA7DD-C82A-4DDB-A953-DB3CFD6C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3552825"/>
            <a:ext cx="1905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用户了解服务并提交申请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4ABC16-8647-42DB-836A-70410238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067050"/>
            <a:ext cx="323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50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9C85B3-FF46-4BBD-9DE1-9735E6A6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2343150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2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31028E-31EE-4B07-9228-67009E80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30575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初筛评估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934F5A-7A0C-4EE1-B035-89D2D1A3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3552825"/>
            <a:ext cx="1905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管家核实需求与照护风险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F4C28E-508B-433A-B8F3-EBD1ED55B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067050"/>
            <a:ext cx="323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50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9BAD9B-CCD7-4118-B3DC-7AA62798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343150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2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F80546-7AD2-452D-9BC8-A9E88010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0575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方案付款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0C5C04-DDD7-4A2D-92DC-13A5665E5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552825"/>
            <a:ext cx="1905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用户确认项目、次数和价格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629BB7-97D1-4BC4-8900-1B7B8FE9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67050"/>
            <a:ext cx="323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50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C83EF9-2D84-4F58-A393-EA96311F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343150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2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41922E-A309-4939-8F07-7ECB7E8F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30575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预约派工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C66B44-1A76-4831-AFC9-C363DCAA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3552825"/>
            <a:ext cx="1905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按次确定时间和合适人员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AD7384-BD20-4716-A297-738ED5A45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067050"/>
            <a:ext cx="323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50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9A0639-6A2A-4276-9B56-01F694867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2343150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225" b="1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0B70AA-4243-43CE-A4D0-E36E455E1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30575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服务核销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5B100F-832E-4324-880B-920E1C8C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3552825"/>
            <a:ext cx="1905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每次完成后扣本次权益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7CBF89-BD68-4A09-8783-E14320776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一笔订单可购买多种服务及各自次数；后续按实际提供的项目逐次核销。</a:t>
            </a:r>
          </a:p>
        </p:txBody>
      </p:sp>
    </p:spTree>
    <p:extLst>
      <p:ext uri="{BB962C8B-B14F-4D97-AF65-F5344CB8AC3E}">
        <p14:creationId xmlns:p14="http://schemas.microsoft.com/office/powerpoint/2010/main" val="18080430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52868A-6C09-45AA-82A5-8342F728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服务设计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1BEE2-846A-4268-A42F-94127A65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服务包是组合，次数属于其中的服务项目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A7547B-3DF2-4FBF-8884-915D40B4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服务包不设总次数；各项服务产品分别定义次数和计次单位。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9D858B-AE8B-4519-B416-2E7567D1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E6E3AE-AA12-407D-B7B6-E8865CBC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82899dd35e469c"/>
          <a:stretch xmlns:a="http://schemas.openxmlformats.org/drawingml/2006/main"/>
        </p:blipFill>
        <p:spPr>
          <a:xfrm xmlns:a="http://schemas.openxmlformats.org/drawingml/2006/main">
            <a:off x="1603887" y="1962150"/>
            <a:ext cx="3402576" cy="3733800"/>
          </a:xfrm>
          <a:prstGeom xmlns:a="http://schemas.openxmlformats.org/drawingml/2006/main" prst="rect">
            <a:avLst/>
          </a:prstGeom>
        </p:spPr>
      </p:pic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a842dfc7e44f13"/>
          <a:stretch xmlns:a="http://schemas.openxmlformats.org/drawingml/2006/main"/>
        </p:blipFill>
        <p:spPr>
          <a:xfrm xmlns:a="http://schemas.openxmlformats.org/drawingml/2006/main">
            <a:off x="7185537" y="1962150"/>
            <a:ext cx="3402576" cy="37338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53CBD-ED88-4EED-936E-6B42EC5C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67690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服务包（预设组合）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370531-0563-4BBE-A7BB-1FD5A62C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6019800"/>
            <a:ext cx="3905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组合服务项目；次数配置在各服务产品上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95A5F-E0A6-4671-A608-29CD4E1D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567690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客户服务方案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BA7294-B016-44D3-BEF4-FFB92F142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6019800"/>
            <a:ext cx="3905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评估后确定服务对象、项目、次数与报价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3CEB1B-73C6-482D-B9D4-555348A7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5623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585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92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18345967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08827-D441-4944-909F-53B23D5E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系统入口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C394C-DA18-4252-ABD0-D909AF79E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三端各有明确的工作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CB292C-4134-4DB1-85B6-C6D1E244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复杂配置留在 PC，现场工作在企微，客户在小程序确认和查看。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B5604-5D47-46F3-BE8D-8BA61AD2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19485-98BB-4B39-9397-4FDCE039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a1014bc094301"/>
          <a:stretch xmlns:a="http://schemas.openxmlformats.org/drawingml/2006/main"/>
        </p:blipFill>
        <p:spPr>
          <a:xfrm xmlns:a="http://schemas.openxmlformats.org/drawingml/2006/main">
            <a:off x="809625" y="2190750"/>
            <a:ext cx="5181600" cy="3238500"/>
          </a:xfrm>
          <a:prstGeom xmlns:a="http://schemas.openxmlformats.org/drawingml/2006/main" prst="rect">
            <a:avLst/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4b37e7f134ec4"/>
          <a:stretch xmlns:a="http://schemas.openxmlformats.org/drawingml/2006/main"/>
        </p:blipFill>
        <p:spPr>
          <a:xfrm xmlns:a="http://schemas.openxmlformats.org/drawingml/2006/main">
            <a:off x="6856658" y="1809750"/>
            <a:ext cx="1669558" cy="3619500"/>
          </a:xfrm>
          <a:prstGeom xmlns:a="http://schemas.openxmlformats.org/drawingml/2006/main" prst="rect">
            <a:avLst/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3c075bb8564a0a"/>
          <a:stretch xmlns:a="http://schemas.openxmlformats.org/drawingml/2006/main"/>
        </p:blipFill>
        <p:spPr>
          <a:xfrm xmlns:a="http://schemas.openxmlformats.org/drawingml/2006/main">
            <a:off x="9618908" y="1809750"/>
            <a:ext cx="1669558" cy="3619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5D7437-8E0F-4296-A4B8-1CF25300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5245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PC 管理端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88A3B4-8148-45B7-9CF6-1E689D19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867400"/>
            <a:ext cx="4095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产品 · 评估 · 客户 · 订单 · 财务 · 人员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E14F37-BA6A-4BEE-A27C-B2805D14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524500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企微执行端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34B0F7-E523-4B39-A468-8C3D7E725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867400"/>
            <a:ext cx="23336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工单 · 客户管理 · 消息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81A5F9-8BF0-4E02-8A51-2667C594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524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用户侧小程序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0EF2EC-85DC-46AB-8338-6DE00117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867400"/>
            <a:ext cx="247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咨询 · 方案 · 订单</a:t>
            </a:r>
          </a:p>
        </p:txBody>
      </p:sp>
    </p:spTree>
    <p:extLst>
      <p:ext uri="{BB962C8B-B14F-4D97-AF65-F5344CB8AC3E}">
        <p14:creationId xmlns:p14="http://schemas.microsoft.com/office/powerpoint/2010/main" val="2335078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CFB5B9-588C-4575-ABF2-84E86D663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管理侧旅程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09E608-30C8-4474-AD91-2C7C87CE9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管家先跟进申请，再形成服务承诺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292D28-B47E-428A-816D-9073C56F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CD20D-1B46-4078-BD73-DA1D640B6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925255-FDFE-43FE-9857-AF338DA2A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8595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9CAA4-03AA-4DE7-A3D9-E313B8F7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1895475"/>
            <a:ext cx="40671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接到咨询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369691-2361-4BF2-BE55-B7469FBC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2266950"/>
            <a:ext cx="406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申请形成线索，记录服务对象与需求。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BF339D-7B07-484F-AE89-CC013CEF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1940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278930-4582-4C3E-8146-B4CD77B1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2828925"/>
            <a:ext cx="40671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管家评估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062C6B-1A96-44A2-9067-293539FD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3200400"/>
            <a:ext cx="406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通过电话或面谈了解情况，系统表单辅助记录。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F7F6D0-246E-4F82-AC18-EFBF3204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5285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E77CA8-D07A-47F5-B862-640825503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3762375"/>
            <a:ext cx="40671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制定方案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0D22F4-766A-4D01-BB99-B75FF0F9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133850"/>
            <a:ext cx="406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从服务包或产品库选项目，分别确定服务次数。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C8CE3-B769-4888-9136-510E2FD7C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8630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DA8F71-A12E-43EE-BBC8-2D8F2D4E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695825"/>
            <a:ext cx="40671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安排后续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D5135E-B928-4AAF-BB98-7808F007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5067300"/>
            <a:ext cx="406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客户付款后逐次预约和派工，并按规则回访。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e9b96dd64047e5"/>
          <a:stretch xmlns:a="http://schemas.openxmlformats.org/drawingml/2006/main"/>
        </p:blipFill>
        <p:spPr>
          <a:xfrm xmlns:a="http://schemas.openxmlformats.org/drawingml/2006/main">
            <a:off x="6868319" y="1638300"/>
            <a:ext cx="3408363" cy="4705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25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1E4777-2CD2-4FDE-BCD1-F9605609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管理侧 · 照护评估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772282-3140-4827-B001-248595EA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管家完成首次评估，系统表单协助记录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6637EB-4718-4116-887D-268637440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电话或面谈收集情况；选择适用模板，风险提示由管家核实，状态变化可复评。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0A099B-224A-4381-A935-7503BD8BE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2B079-357C-4D55-96DA-76696246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076fc5458140dc"/>
          <a:stretch xmlns:a="http://schemas.openxmlformats.org/drawingml/2006/main"/>
        </p:blipFill>
        <p:spPr>
          <a:xfrm xmlns:a="http://schemas.openxmlformats.org/drawingml/2006/main">
            <a:off x="1562407" y="1981200"/>
            <a:ext cx="3333135" cy="36576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df205099c4136"/>
          <a:stretch xmlns:a="http://schemas.openxmlformats.org/drawingml/2006/main"/>
        </p:blipFill>
        <p:spPr>
          <a:xfrm xmlns:a="http://schemas.openxmlformats.org/drawingml/2006/main">
            <a:off x="7277407" y="1981200"/>
            <a:ext cx="3333135" cy="36576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3F530-49FB-41F0-BD3F-17F81211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638800"/>
            <a:ext cx="4048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评估模板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EDA7F1-C44F-4D3D-9E91-4402F764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981700"/>
            <a:ext cx="4048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题目按分类组织，可复用并保留版本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D63A3B-57F0-4DF5-97C6-6BBCC137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5638800"/>
            <a:ext cx="4048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评估报告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066E20-C74B-4A34-8649-5DDAB072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5981700"/>
            <a:ext cx="4048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记录风险、建议及人工复核结论</a:t>
            </a:r>
          </a:p>
        </p:txBody>
      </p:sp>
    </p:spTree>
    <p:extLst>
      <p:ext uri="{BB962C8B-B14F-4D97-AF65-F5344CB8AC3E}">
        <p14:creationId xmlns:p14="http://schemas.microsoft.com/office/powerpoint/2010/main" val="6208725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D963CB-D78E-4443-B9A3-BB6A275A5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管理侧 · 订单与权益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FD772-2B3A-48E7-99E9-1B2D849C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一笔订单，清楚记录每项服务还剩多少次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BBF394-6955-4879-BA3D-F7E0932ED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12721-C7AE-460B-8C8C-88DEA8E5E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1C0DF0-CC76-4698-994A-8B3CCF91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2880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87A28-F0C3-4683-B914-0E8F3001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1838325"/>
            <a:ext cx="41624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购买内容固定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ED3BF-B043-4AF1-8E79-C195F90F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2209800"/>
            <a:ext cx="4162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各服务项目的次数、价格与协议留在订单快照中。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61585-7291-4F4B-944B-0F106702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8130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7B0B3-7C36-479B-BDC3-E259C808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2790825"/>
            <a:ext cx="41624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付款后才可使用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D0EBAC-9622-403B-82BB-7B1AD5C8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3162300"/>
            <a:ext cx="4162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待付订单由后台创建，用户在小程序确认并支付。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92DE81-5219-438D-9E83-AF065C29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3380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053570-FDD5-4891-A3A0-92981590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3743325"/>
            <a:ext cx="41624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按项目查看进度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798F83-BD8C-4D8B-ACB7-3FAB794F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4114800"/>
            <a:ext cx="4162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已预约、已核销、剩余次数分别展示。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6473AF-4D69-452B-92D8-1653A309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8630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E0106B-2CB2-4494-A118-C017DFA9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4695825"/>
            <a:ext cx="41624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未用权益可退款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8717DE-227C-4C0F-8412-71A94BE64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5067300"/>
            <a:ext cx="4162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系统分摊计算应退额；确认后自动退款并记录。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77e8d8e06745d6"/>
          <a:stretch xmlns:a="http://schemas.openxmlformats.org/drawingml/2006/main"/>
        </p:blipFill>
        <p:spPr>
          <a:xfrm xmlns:a="http://schemas.openxmlformats.org/drawingml/2006/main">
            <a:off x="6993897" y="1752600"/>
            <a:ext cx="3490582" cy="44481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087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4E20E1-102D-4321-AA17-83CF19DE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管理侧 · 派工与核销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325B3A-005A-44C4-8ED2-DEF8AD8C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派得合适，扣得准确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59AC3-40B7-41BB-A824-DC2BB7E7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派工核对技能、休假与已有工单；后台核销只用于确已提供的服务。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0DDF03-588F-4189-BF5E-A0C578BEF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8C0E08-1479-46DE-AA46-545C9504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6fd00f400a4543"/>
          <a:stretch xmlns:a="http://schemas.openxmlformats.org/drawingml/2006/main"/>
        </p:blipFill>
        <p:spPr>
          <a:xfrm xmlns:a="http://schemas.openxmlformats.org/drawingml/2006/main">
            <a:off x="1470998" y="2162175"/>
            <a:ext cx="3020654" cy="33147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dcac20f1814c3d"/>
          <a:stretch xmlns:a="http://schemas.openxmlformats.org/drawingml/2006/main"/>
        </p:blipFill>
        <p:spPr>
          <a:xfrm xmlns:a="http://schemas.openxmlformats.org/drawingml/2006/main">
            <a:off x="6958379" y="2162175"/>
            <a:ext cx="3399692" cy="33147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7D57A5-055E-43A9-B7E1-DD7B0B81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35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逐次派工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2A8505-67D9-497C-835C-46EDEBED7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886450"/>
            <a:ext cx="4000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晚班专护是服务名称，不是护理工班型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556859-9B16-47C9-B67C-0AFA53CE7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435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后台直接核销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2F3F32-D6FF-4EC8-8B24-B235458F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886450"/>
            <a:ext cx="4000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逐项选实际项目、次数，并记录依据</a:t>
            </a:r>
          </a:p>
        </p:txBody>
      </p:sp>
    </p:spTree>
    <p:extLst>
      <p:ext uri="{BB962C8B-B14F-4D97-AF65-F5344CB8AC3E}">
        <p14:creationId xmlns:p14="http://schemas.microsoft.com/office/powerpoint/2010/main" val="7630111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43986D-D5C5-493D-835B-8BD9E518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企微侧边栏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10D64-6CA6-4E70-BFE3-ACFA3616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一个“客户管理”入口，打开移动端工作首页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3B87C0-3E5B-4BED-B1C0-A908EF8B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从外部联系人会话进入，先核对当前客户，再处理档案和服务事项。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7D070-34DE-4E4A-9B39-02FB90D4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51AFD8-F0A9-49C6-B824-ACA67AFB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eb6fc8d4f4eda"/>
          <a:stretch xmlns:a="http://schemas.openxmlformats.org/drawingml/2006/main"/>
        </p:blipFill>
        <p:spPr>
          <a:xfrm xmlns:a="http://schemas.openxmlformats.org/drawingml/2006/main">
            <a:off x="700548" y="1895475"/>
            <a:ext cx="10790903" cy="41814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67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F63491-6369-48C8-AFF2-93E73A20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执行侧旅程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D783B-A620-48AD-9726-3AEE9A3C8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护理人员在企微完成当天的工作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86352A-BE12-4B7B-BD3C-8AD64664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从待办工单进入，查看照护提示，现场记录实际服务。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F33B2B-9247-4F30-97C8-03630181A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B0DF7-8E09-48A0-A040-4E278A87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87dd40e8ed41d6"/>
          <a:stretch xmlns:a="http://schemas.openxmlformats.org/drawingml/2006/main"/>
        </p:blipFill>
        <p:spPr>
          <a:xfrm xmlns:a="http://schemas.openxmlformats.org/drawingml/2006/main">
            <a:off x="1047750" y="2002977"/>
            <a:ext cx="1952625" cy="4233172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B2B33-11AD-41D2-9CD8-A78BBC846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743200"/>
            <a:ext cx="1476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待办工单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368FA-60DC-48DD-9289-36DC14D1B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171825"/>
            <a:ext cx="1476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查看本人待办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bb636cf41048b9"/>
          <a:stretch xmlns:a="http://schemas.openxmlformats.org/drawingml/2006/main"/>
        </p:blipFill>
        <p:spPr>
          <a:xfrm xmlns:a="http://schemas.openxmlformats.org/drawingml/2006/main">
            <a:off x="4714875" y="2002977"/>
            <a:ext cx="1952625" cy="4233172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AC62DC-7013-40AB-84A0-2AD79857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2743200"/>
            <a:ext cx="1476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工单详情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96E71C-2B92-4B47-827D-9C40100C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3171825"/>
            <a:ext cx="1476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核对地点与照护提示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13b72191c34840"/>
          <a:stretch xmlns:a="http://schemas.openxmlformats.org/drawingml/2006/main"/>
        </p:blipFill>
        <p:spPr>
          <a:xfrm xmlns:a="http://schemas.openxmlformats.org/drawingml/2006/main">
            <a:off x="8382000" y="2002977"/>
            <a:ext cx="1952625" cy="4233172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C020A8-F8C0-467E-82DD-69E02F74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743200"/>
            <a:ext cx="1476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开始服务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039502-9D25-482B-9AC0-1A22A401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3171825"/>
            <a:ext cx="1476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记录实际到场时间</a:t>
            </a:r>
          </a:p>
        </p:txBody>
      </p:sp>
    </p:spTree>
    <p:extLst>
      <p:ext uri="{BB962C8B-B14F-4D97-AF65-F5344CB8AC3E}">
        <p14:creationId xmlns:p14="http://schemas.microsoft.com/office/powerpoint/2010/main" val="20530556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24FE56-0CDE-455A-BC96-6832568C6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执行侧 · 履约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F1232-AA8A-48AE-B71A-F436EB0BD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完成合格工单，只核销本次实际服务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27E03-8ED6-4D46-8E63-A9A59BD1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14E34B-AAF5-4E68-98C9-C038F0142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9532C-4034-4FD2-BE41-78B588A96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7645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2DA43-1DA5-46A0-82B9-0C0289A0F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085975"/>
            <a:ext cx="4086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记事实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A0C2D5-0B72-4FAE-8469-DCD3B48A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457450"/>
            <a:ext cx="40862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记录实际项目、服务结果和异常。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110D1-C4FF-4BAC-BCE7-89FBA20FE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0875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E4858-8054-43FB-83EC-61C1D816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200400"/>
            <a:ext cx="4086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核本次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5811B0-603D-4580-9CDF-A974907C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571875"/>
            <a:ext cx="40862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按关联的已购项目与次数完成工单。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33D362-8D3D-4DBC-9DC4-FE7DCFDE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0530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C8F1FF-64E5-42B8-8C6E-6A2171C5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314825"/>
            <a:ext cx="4086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留记录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B48908-E237-49FB-BF8E-7CBAE0A9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686300"/>
            <a:ext cx="40862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订单权益更新，用户可查看，不再逐次确认。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d388745bb94576"/>
          <a:stretch xmlns:a="http://schemas.openxmlformats.org/drawingml/2006/main"/>
        </p:blipFill>
        <p:spPr>
          <a:xfrm xmlns:a="http://schemas.openxmlformats.org/drawingml/2006/main">
            <a:off x="6061455" y="1685925"/>
            <a:ext cx="2126490" cy="4610100"/>
          </a:xfrm>
          <a:prstGeom xmlns:a="http://schemas.openxmlformats.org/drawingml/2006/main" prst="rect">
            <a:avLst/>
          </a:prstGeom>
        </p:spPr>
      </p:pic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f30aa6e054fc3"/>
          <a:stretch xmlns:a="http://schemas.openxmlformats.org/drawingml/2006/main"/>
        </p:blipFill>
        <p:spPr>
          <a:xfrm xmlns:a="http://schemas.openxmlformats.org/drawingml/2006/main">
            <a:off x="8976105" y="1685925"/>
            <a:ext cx="2126490" cy="46101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404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238A6-6025-4CF9-84E2-17CAF3F6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用户侧旅程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CFFE2-7BBB-4E1D-8D9F-0DB4BEF8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先看服务，再提交照护需求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14EFCB-6CCD-47FD-ABCA-A52FDBC0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介绍页给出适用人群和服务范围，申请会交给管家跟进。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305433-2231-46F2-A1D9-899C360E5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9B213-56AB-42C0-BF15-BD0F46B3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e00b82a7454d06"/>
          <a:stretch xmlns:a="http://schemas.openxmlformats.org/drawingml/2006/main"/>
        </p:blipFill>
        <p:spPr>
          <a:xfrm xmlns:a="http://schemas.openxmlformats.org/drawingml/2006/main">
            <a:off x="1215393" y="1933575"/>
            <a:ext cx="2007863" cy="43529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4D9A3-0466-4A5D-9DDF-3ED5EBACE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2905125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了解服务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6D114B-DB01-4B50-B7AC-F21FAED7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933700"/>
            <a:ext cx="247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0a33f7874455e"/>
          <a:stretch xmlns:a="http://schemas.openxmlformats.org/drawingml/2006/main"/>
        </p:blipFill>
        <p:spPr>
          <a:xfrm xmlns:a="http://schemas.openxmlformats.org/drawingml/2006/main">
            <a:off x="4863468" y="1933575"/>
            <a:ext cx="2007863" cy="435292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B925BA-E647-45D2-8A11-659D00B1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905125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填写申请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373D7B-FEFA-448C-8356-DFD65BD3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933700"/>
            <a:ext cx="247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255e1851f4717"/>
          <a:stretch xmlns:a="http://schemas.openxmlformats.org/drawingml/2006/main"/>
        </p:blipFill>
        <p:spPr>
          <a:xfrm xmlns:a="http://schemas.openxmlformats.org/drawingml/2006/main">
            <a:off x="8511543" y="1933575"/>
            <a:ext cx="2007863" cy="4352925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45FCCC-EBE9-4DD0-9AE2-D3AFD9AE4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2905125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查看进度</a:t>
            </a:r>
          </a:p>
        </p:txBody>
      </p:sp>
    </p:spTree>
    <p:extLst>
      <p:ext uri="{BB962C8B-B14F-4D97-AF65-F5344CB8AC3E}">
        <p14:creationId xmlns:p14="http://schemas.microsoft.com/office/powerpoint/2010/main" val="57160781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CDAA27-4459-4A89-A02A-28E6D3F5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用户侧 · 确认与付款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72040C-7406-4242-9E68-B93B4437D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先看清服务方案，再为长期服务付款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F8CBDD-73EB-48DC-AECC-F30919B9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用户确认服务项目、各项次数、最终价格和协议；付款后开通可用权益。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ECA111-84B9-4B5C-818B-22520B02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3A829-59BB-4E21-8973-AD17139EA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4d5dd1910f43eb"/>
          <a:stretch xmlns:a="http://schemas.openxmlformats.org/drawingml/2006/main"/>
        </p:blipFill>
        <p:spPr>
          <a:xfrm xmlns:a="http://schemas.openxmlformats.org/drawingml/2006/main">
            <a:off x="1167399" y="1933575"/>
            <a:ext cx="1999076" cy="43338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03D6B2-F3AF-421A-903F-50F4FD3D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962275"/>
            <a:ext cx="12096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服务方案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236D03-95E5-479E-8410-0796780E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962275"/>
            <a:ext cx="238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6abbc4d69e4169"/>
          <a:stretch xmlns:a="http://schemas.openxmlformats.org/drawingml/2006/main"/>
        </p:blipFill>
        <p:spPr>
          <a:xfrm xmlns:a="http://schemas.openxmlformats.org/drawingml/2006/main">
            <a:off x="4815474" y="1933575"/>
            <a:ext cx="1999076" cy="43338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86FC46-FB34-44D3-A4A6-7167CF25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962275"/>
            <a:ext cx="12096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待付订单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57105E-41C0-4308-B6F3-61A65A0C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962275"/>
            <a:ext cx="238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E794E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ed56dbbfe8482a"/>
          <a:stretch xmlns:a="http://schemas.openxmlformats.org/drawingml/2006/main"/>
        </p:blipFill>
        <p:spPr>
          <a:xfrm xmlns:a="http://schemas.openxmlformats.org/drawingml/2006/main">
            <a:off x="8463549" y="1933575"/>
            <a:ext cx="1999076" cy="4333875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3134A-1F8E-4222-98CC-1248A44C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2962275"/>
            <a:ext cx="12096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已付权益</a:t>
            </a:r>
          </a:p>
        </p:txBody>
      </p:sp>
    </p:spTree>
    <p:extLst>
      <p:ext uri="{BB962C8B-B14F-4D97-AF65-F5344CB8AC3E}">
        <p14:creationId xmlns:p14="http://schemas.microsoft.com/office/powerpoint/2010/main" val="46613216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18683E-D03B-4C8A-B54A-024A5B0B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用户侧 · 服务期间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7BD3A9-F752-420C-9B04-EC1EC266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"/>
            <a:ext cx="10839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一次购买，后续每次进展都看得见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A4091E-DA46-4D67-8DD7-28C4D3978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763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按项目查看剩余次数、预约与服务记录；已核销的单次服务可评价。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DC84A0-BF35-4B39-90A6-30AFD2DF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609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0716A"/>
                </a:solidFill>
                <a:latin typeface="Microsoft YaHei"/>
                <a:ea typeface="Microsoft YaHei"/>
                <a:cs typeface="Microsoft YaHei"/>
              </a:rPr>
              <a:t>香柏爱老院  ·  第二版交互原型示意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5F6217-5F78-4D37-9DEC-C8C68EC3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4E8069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bc6cec95c49ad"/>
          <a:stretch xmlns:a="http://schemas.openxmlformats.org/drawingml/2006/main"/>
        </p:blipFill>
        <p:spPr>
          <a:xfrm xmlns:a="http://schemas.openxmlformats.org/drawingml/2006/main">
            <a:off x="1031484" y="1933575"/>
            <a:ext cx="1994683" cy="43243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BF9D65-5B2F-4D95-8A24-652EE2B4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97180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剩余次数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52db9a025c41ae"/>
          <a:stretch xmlns:a="http://schemas.openxmlformats.org/drawingml/2006/main"/>
        </p:blipFill>
        <p:spPr>
          <a:xfrm xmlns:a="http://schemas.openxmlformats.org/drawingml/2006/main">
            <a:off x="4755759" y="1933575"/>
            <a:ext cx="1994683" cy="43243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41935D-9315-42C7-BE14-C0020C86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297180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服务日程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dedd889934b7d"/>
          <a:stretch xmlns:a="http://schemas.openxmlformats.org/drawingml/2006/main"/>
        </p:blipFill>
        <p:spPr>
          <a:xfrm xmlns:a="http://schemas.openxmlformats.org/drawingml/2006/main">
            <a:off x="8480034" y="1933575"/>
            <a:ext cx="1994683" cy="43243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2DEA0-7FFC-4AF8-8F7C-D8E4333A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297180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63F35"/>
                </a:solidFill>
                <a:latin typeface="Microsoft YaHei"/>
                <a:ea typeface="Microsoft YaHei"/>
                <a:cs typeface="Microsoft YaHei"/>
              </a:rPr>
              <a:t>服务评价</a:t>
            </a:r>
          </a:p>
        </p:txBody>
      </p:sp>
    </p:spTree>
    <p:extLst>
      <p:ext uri="{BB962C8B-B14F-4D97-AF65-F5344CB8AC3E}">
        <p14:creationId xmlns:p14="http://schemas.microsoft.com/office/powerpoint/2010/main" val="12778390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2026-09-29T08:38:45.1790000Z</dcterms:created>
  <dcterms:modified xsi:type="dcterms:W3CDTF">2026-09-29T08:38:45.1790000Z</dcterms:modified>
</coreProperties>
</file>